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  <p:sldMasterId id="2147483690" r:id="rId5"/>
    <p:sldMasterId id="2147483697" r:id="rId6"/>
  </p:sldMasterIdLst>
  <p:notesMasterIdLst>
    <p:notesMasterId r:id="rId32"/>
  </p:notesMasterIdLst>
  <p:handoutMasterIdLst>
    <p:handoutMasterId r:id="rId33"/>
  </p:handoutMasterIdLst>
  <p:sldIdLst>
    <p:sldId id="482" r:id="rId7"/>
    <p:sldId id="483" r:id="rId8"/>
    <p:sldId id="446" r:id="rId9"/>
    <p:sldId id="447" r:id="rId10"/>
    <p:sldId id="454" r:id="rId11"/>
    <p:sldId id="456" r:id="rId12"/>
    <p:sldId id="463" r:id="rId13"/>
    <p:sldId id="467" r:id="rId14"/>
    <p:sldId id="468" r:id="rId15"/>
    <p:sldId id="469" r:id="rId16"/>
    <p:sldId id="472" r:id="rId17"/>
    <p:sldId id="470" r:id="rId18"/>
    <p:sldId id="443" r:id="rId19"/>
    <p:sldId id="439" r:id="rId20"/>
    <p:sldId id="474" r:id="rId21"/>
    <p:sldId id="475" r:id="rId22"/>
    <p:sldId id="476" r:id="rId23"/>
    <p:sldId id="477" r:id="rId24"/>
    <p:sldId id="441" r:id="rId25"/>
    <p:sldId id="487" r:id="rId26"/>
    <p:sldId id="478" r:id="rId27"/>
    <p:sldId id="444" r:id="rId28"/>
    <p:sldId id="486" r:id="rId29"/>
    <p:sldId id="431" r:id="rId30"/>
    <p:sldId id="485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35E"/>
    <a:srgbClr val="7F7F7F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5" autoAdjust="0"/>
    <p:restoredTop sz="95274" autoAdjust="0"/>
  </p:normalViewPr>
  <p:slideViewPr>
    <p:cSldViewPr>
      <p:cViewPr varScale="1">
        <p:scale>
          <a:sx n="81" d="100"/>
          <a:sy n="81" d="100"/>
        </p:scale>
        <p:origin x="86" y="20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word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white-space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non-white-space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decimal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digit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non-digit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072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57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87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12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72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0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4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404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://msdn.microsoft.com/en-us/library/az24scfc(v=vs.110).aspx" TargetMode="External"/><Relationship Id="rId4" Type="http://schemas.openxmlformats.org/officeDocument/2006/relationships/hyperlink" Target="http://regexr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5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24.pn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creativecommons.org/licenses/by-nc-sa/3.0/deed.en_U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0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</a:t>
            </a:r>
            <a:r>
              <a:rPr lang="en-US" noProof="1" smtClean="0">
                <a:cs typeface="Consolas" panose="020B0609020204030204" pitchFamily="49" charset="0"/>
              </a:rPr>
              <a:t> matches </a:t>
            </a:r>
            <a:r>
              <a:rPr lang="en-US" noProof="1">
                <a:cs typeface="Consolas" panose="020B0609020204030204" pitchFamily="49" charset="0"/>
              </a:rPr>
              <a:t>the value of a numbered </a:t>
            </a:r>
            <a:r>
              <a:rPr lang="en-US" noProof="1" smtClean="0">
                <a:cs typeface="Consolas" panose="020B0609020204030204" pitchFamily="49" charset="0"/>
              </a:rPr>
              <a:t>subexpression</a:t>
            </a: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 smtClean="0">
                <a:cs typeface="Consolas" panose="020B0609020204030204" pitchFamily="49" charset="0"/>
              </a:rPr>
              <a:t>– matches </a:t>
            </a:r>
            <a:r>
              <a:rPr lang="en-US" noProof="1">
                <a:cs typeface="Consolas" panose="020B0609020204030204" pitchFamily="49" charset="0"/>
              </a:rPr>
              <a:t>the value of a named </a:t>
            </a:r>
            <a:r>
              <a:rPr lang="en-US" noProof="1" smtClean="0">
                <a:cs typeface="Consolas" panose="020B0609020204030204" pitchFamily="49" charset="0"/>
              </a:rPr>
              <a:t>expression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 Constructs</a:t>
            </a:r>
            <a:endParaRPr lang="en-US" noProof="1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Built-In Regex 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82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noProof="1" smtClean="0"/>
              <a:t># supports a built-in regular expression class -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String By Pattern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@"\d{4}-\d{2}-\d{2}";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 containsValidDate = regex.IsMatch(text);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a Single Match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match = regex.Match(text);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205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returns </a:t>
            </a:r>
            <a:r>
              <a:rPr lang="en-US" sz="3000" noProof="1">
                <a:cs typeface="Consolas" panose="020B0609020204030204" pitchFamily="49" charset="0"/>
              </a:rPr>
              <a:t>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Matches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@"([A-Z][a-z]+): (\d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 =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regex.Matches(text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Branson</a:t>
            </a:r>
          </a:p>
        </p:txBody>
      </p:sp>
    </p:spTree>
    <p:extLst>
      <p:ext uri="{BB962C8B-B14F-4D97-AF65-F5344CB8AC3E}">
        <p14:creationId xmlns:p14="http://schemas.microsoft.com/office/powerpoint/2010/main" val="12958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replaces all strings that match the pattern with the provided replacement</a:t>
            </a:r>
            <a:endParaRPr lang="en-US" sz="3000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regex.Replace(text,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Branson: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 smtClean="0">
                <a:latin typeface="+mj-lt"/>
              </a:rPr>
              <a:t> – splits the text by the pattern</a:t>
            </a:r>
          </a:p>
          <a:p>
            <a:pPr lvl="1"/>
            <a:r>
              <a:rPr lang="en-US" noProof="1" smtClean="0">
                <a:latin typeface="+mj-lt"/>
              </a:rPr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 smtClean="0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With Regex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(", ", results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)); // 1, 2, 3, 4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in C#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Helpful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regex101.com</a:t>
            </a:r>
            <a:r>
              <a:rPr lang="en-US" sz="3200" dirty="0" smtClean="0"/>
              <a:t> and </a:t>
            </a:r>
            <a:r>
              <a:rPr lang="en-US" sz="3200" dirty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regexr.com</a:t>
            </a:r>
            <a:r>
              <a:rPr lang="en-US" sz="3200" dirty="0" smtClean="0"/>
              <a:t> – websites </a:t>
            </a:r>
            <a:r>
              <a:rPr lang="en-US" sz="3200" dirty="0"/>
              <a:t>to test Regex using different programming </a:t>
            </a:r>
            <a:r>
              <a:rPr lang="en-US" sz="3200" dirty="0" smtClean="0"/>
              <a:t>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5"/>
              </a:rPr>
              <a:t>http://msdn.microsoft.com/en-us/library/az24scfc(v=vs.110).aspx</a:t>
            </a:r>
            <a:r>
              <a:rPr lang="en-US" sz="3200" dirty="0" smtClean="0"/>
              <a:t> – a quick reference for Regex from Microsoft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regexone.com</a:t>
            </a:r>
            <a:r>
              <a:rPr lang="en-US" sz="3200" dirty="0" smtClean="0"/>
              <a:t> – </a:t>
            </a:r>
            <a:r>
              <a:rPr lang="en-US" sz="3200" dirty="0"/>
              <a:t>i</a:t>
            </a:r>
            <a:r>
              <a:rPr lang="en-US" sz="3200" dirty="0" smtClean="0"/>
              <a:t>nteractive </a:t>
            </a:r>
            <a:r>
              <a:rPr lang="en-US" sz="3200" dirty="0"/>
              <a:t>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</a:t>
            </a:r>
            <a:r>
              <a:rPr lang="en-US" sz="3200" dirty="0" smtClean="0">
                <a:hlinkClick r:id="rId7"/>
              </a:rPr>
              <a:t>www.regular-expressions.info/tutorial.html</a:t>
            </a:r>
            <a:r>
              <a:rPr lang="en-US" sz="3200" dirty="0" smtClean="0"/>
              <a:t> </a:t>
            </a:r>
            <a:r>
              <a:rPr lang="en-US" sz="3200" dirty="0"/>
              <a:t>–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a comprehensive </a:t>
            </a:r>
            <a:r>
              <a:rPr lang="en-US" sz="3200" dirty="0"/>
              <a:t>tutorial on regular </a:t>
            </a:r>
            <a:r>
              <a:rPr lang="en-US" sz="3200" dirty="0" smtClean="0"/>
              <a:t>expressions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 smtClean="0"/>
              <a:t>describe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 smtClean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 smtClean="0"/>
              <a:t>constructs for building complex patterns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Powerful tool for extracting specific data from text or validating strings (e.g. email/username validator)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C# provides a built-in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 smtClean="0"/>
              <a:t> class 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matching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replacing</a:t>
            </a:r>
            <a:r>
              <a:rPr lang="en-US" dirty="0" smtClean="0"/>
              <a:t> strings by a pattern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5924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398" dirty="0"/>
          </a:p>
          <a:p>
            <a:endParaRPr lang="bg-BG" sz="2398" dirty="0"/>
          </a:p>
          <a:p>
            <a:endParaRPr lang="en-US" sz="2398" dirty="0" smtClean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1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77" y="3281309"/>
            <a:ext cx="3168298" cy="110851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 smtClean="0"/>
              <a:t> matches any character that is either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 smtClean="0"/>
              <a:t> – matches any character that is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 smtClean="0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 smtClean="0"/>
              <a:t>М</a:t>
            </a:r>
            <a:r>
              <a:rPr lang="en-US" noProof="1" smtClean="0"/>
              <a:t>atches </a:t>
            </a:r>
            <a:r>
              <a:rPr lang="en-US" noProof="1"/>
              <a:t>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word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Matches any decimal digit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This is a “tab”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Then we have a new line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asserts string end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the matched subexpression into a named group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1" y="4359773"/>
            <a:ext cx="473863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&gt;\w{3})-\d{4}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75413" y="4391981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3266" y="433042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>
            <a:off x="2817812" y="5258674"/>
            <a:ext cx="3984903" cy="1012172"/>
          </a:xfrm>
          <a:prstGeom prst="wedgeRoundRectCallout">
            <a:avLst>
              <a:gd name="adj1" fmla="val -41997"/>
              <a:gd name="adj2" fmla="val -96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Names the captured group '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month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ounded Rectangle 16"/>
          <p:cNvSpPr/>
          <p:nvPr/>
        </p:nvSpPr>
        <p:spPr>
          <a:xfrm>
            <a:off x="6546157" y="447651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ounded Rectangle 18"/>
          <p:cNvSpPr/>
          <p:nvPr/>
        </p:nvSpPr>
        <p:spPr>
          <a:xfrm>
            <a:off x="7087612" y="4404066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(2)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1998070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2638" y="1998070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0325" y="197061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0213" y="2115601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1263</Words>
  <Application>Microsoft Office PowerPoint</Application>
  <PresentationFormat>Custom</PresentationFormat>
  <Paragraphs>253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4_SoftUni 16x9</vt:lpstr>
      <vt:lpstr>5_SoftUni 16x9</vt:lpstr>
      <vt:lpstr>Regular Expressions</vt:lpstr>
      <vt:lpstr>Table of Contents</vt:lpstr>
      <vt:lpstr>Character Classes</vt:lpstr>
      <vt:lpstr>Character Classes (3)</vt:lpstr>
      <vt:lpstr>Quantifiers</vt:lpstr>
      <vt:lpstr>Character Escapes</vt:lpstr>
      <vt:lpstr>Anchors</vt:lpstr>
      <vt:lpstr>Grouping Constructs</vt:lpstr>
      <vt:lpstr>Grouping Constructs (2)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a Single Match</vt:lpstr>
      <vt:lpstr>Checking for Matches</vt:lpstr>
      <vt:lpstr>Replacing With Regex</vt:lpstr>
      <vt:lpstr>Splitting With Regex</vt:lpstr>
      <vt:lpstr>Built-in RegEx</vt:lpstr>
      <vt:lpstr>Helpful Resources</vt:lpstr>
      <vt:lpstr>Summary</vt:lpstr>
      <vt:lpstr>Regular Expressions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2016-05-12T10:01:35Z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